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5" r:id="rId5"/>
    <p:sldId id="271" r:id="rId6"/>
    <p:sldId id="268" r:id="rId7"/>
    <p:sldId id="270" r:id="rId8"/>
    <p:sldId id="264" r:id="rId9"/>
  </p:sldIdLst>
  <p:sldSz cx="18288000" cy="10287000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MV Boli" panose="02000500030200090000" pitchFamily="2" charset="0"/>
      <p:regular r:id="rId12"/>
    </p:embeddedFont>
    <p:embeddedFont>
      <p:font typeface="Playfair Display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5DC3714-49C5-03B4-168E-9F8195D02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E93C4C55-A614-1C15-8AC8-D6F316AA21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1D823C4E-D3D0-14C5-A798-F8D911F33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31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F5FA1543-D8A3-59AD-4DF4-E2EF710EF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>
            <a:extLst>
              <a:ext uri="{FF2B5EF4-FFF2-40B4-BE49-F238E27FC236}">
                <a16:creationId xmlns:a16="http://schemas.microsoft.com/office/drawing/2014/main" id="{0C6730A0-783D-CC5A-A539-7AFC70467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>
            <a:extLst>
              <a:ext uri="{FF2B5EF4-FFF2-40B4-BE49-F238E27FC236}">
                <a16:creationId xmlns:a16="http://schemas.microsoft.com/office/drawing/2014/main" id="{3C5FD709-065B-FFB8-62A8-74B589CCA7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951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77B615D-38DC-AD3D-3FBB-D51E90F3C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DC963C4D-7749-5D7D-B298-E2A231344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C270823E-ABFA-826D-07C1-2A5BDDD03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93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FFA8599-AC42-04C0-7B2D-7A13E3FF8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DA41C73-868C-5229-13E2-E5A61A5A0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>
            <a:extLst>
              <a:ext uri="{FF2B5EF4-FFF2-40B4-BE49-F238E27FC236}">
                <a16:creationId xmlns:a16="http://schemas.microsoft.com/office/drawing/2014/main" id="{2A9CA302-26DB-2F70-57FE-2A43550824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7217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drive.google.com/file/d/1hQGxLpcQK8fsIwBRr-qABYcOhl7esQy0/view?usp=shar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3988877" y="-4012125"/>
            <a:ext cx="10310248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4050" y="3480881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4218487" y="4921950"/>
            <a:ext cx="8433558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 Name - </a:t>
            </a:r>
            <a:r>
              <a:rPr lang="en-US" sz="5098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ILLUMINATI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2" name="AutoShape 2" descr="Illuminati Symbol Eye Light Circle Decorativo Ws-32851 | Cuotas sin interés">
            <a:extLst>
              <a:ext uri="{FF2B5EF4-FFF2-40B4-BE49-F238E27FC236}">
                <a16:creationId xmlns:a16="http://schemas.microsoft.com/office/drawing/2014/main" id="{A73F32D8-BAEA-9780-3057-948340CE35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D510A-2579-85C2-6CB9-59479A91B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1237" y="4708710"/>
            <a:ext cx="1338276" cy="12730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Google Shape;150;p8">
            <a:extLst>
              <a:ext uri="{FF2B5EF4-FFF2-40B4-BE49-F238E27FC236}">
                <a16:creationId xmlns:a16="http://schemas.microsoft.com/office/drawing/2014/main" id="{4C37249B-E12A-0712-32B5-53135EB2A507}"/>
              </a:ext>
            </a:extLst>
          </p:cNvPr>
          <p:cNvSpPr txBox="1"/>
          <p:nvPr/>
        </p:nvSpPr>
        <p:spPr>
          <a:xfrm>
            <a:off x="5403683" y="6169415"/>
            <a:ext cx="7996692" cy="3996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8">
              <a:lnSpc>
                <a:spcPct val="111018"/>
              </a:lnSpc>
            </a:pPr>
            <a: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Team member 1 -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Zodrick John </a:t>
            </a:r>
            <a: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(Team Lead)</a:t>
            </a:r>
            <a:b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</a:br>
            <a: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                              mob – </a:t>
            </a:r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7302372880</a:t>
            </a:r>
          </a:p>
          <a:p>
            <a:pPr lvl="8">
              <a:lnSpc>
                <a:spcPct val="111018"/>
              </a:lnSpc>
            </a:pPr>
            <a:b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</a:br>
            <a: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Team member 2 -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Mohd Aanas</a:t>
            </a:r>
          </a:p>
          <a:p>
            <a:pPr lvl="0">
              <a:lnSpc>
                <a:spcPct val="111018"/>
              </a:lnSpc>
            </a:pPr>
            <a: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                              mob – </a:t>
            </a:r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6399493891</a:t>
            </a:r>
          </a:p>
          <a:p>
            <a:pPr lvl="0">
              <a:lnSpc>
                <a:spcPct val="111018"/>
              </a:lnSpc>
            </a:pPr>
            <a:b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</a:br>
            <a: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Team member 3 -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Farahim</a:t>
            </a:r>
            <a:r>
              <a:rPr lang="en-US" sz="2800" b="1" i="0" u="none" strike="noStrike" cap="none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 </a:t>
            </a:r>
            <a:br>
              <a:rPr lang="en-US" sz="2800" b="1" i="0" u="none" strike="noStrike" cap="none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</a:br>
            <a:r>
              <a:rPr lang="en-US" sz="2800" b="1" i="0" u="none" strike="noStrike" cap="none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                              </a:t>
            </a:r>
            <a:r>
              <a:rPr lang="en-US" sz="2800" b="1" dirty="0">
                <a:solidFill>
                  <a:srgbClr val="D9D9D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mob - </a:t>
            </a:r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9557198020</a:t>
            </a:r>
            <a:endParaRPr lang="en-US" sz="2800" b="1" i="0" u="none" strike="noStrike" cap="none" dirty="0">
              <a:solidFill>
                <a:srgbClr val="00B0F0"/>
              </a:solidFill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  <a:p>
            <a:pPr lvl="0" algn="ctr">
              <a:lnSpc>
                <a:spcPct val="111018"/>
              </a:lnSpc>
            </a:pPr>
            <a:endParaRPr lang="en-US" sz="1000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A0BFB72-D5EB-5283-1812-65510BB0B5D8}"/>
              </a:ext>
            </a:extLst>
          </p:cNvPr>
          <p:cNvSpPr/>
          <p:nvPr/>
        </p:nvSpPr>
        <p:spPr>
          <a:xfrm>
            <a:off x="516056" y="7860890"/>
            <a:ext cx="3407015" cy="1911761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hlinkClick r:id="rId9"/>
              </a:rPr>
              <a:t>Click for demo video</a:t>
            </a:r>
            <a:endParaRPr lang="en-IN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3859238" y="-4101579"/>
            <a:ext cx="10541977" cy="18428678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3753731" y="-4171297"/>
            <a:ext cx="10541977" cy="1863969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345848" y="2667120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379964" y="229437"/>
            <a:ext cx="1569708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rial Black" panose="020B0A04020102020204" pitchFamily="34" charset="0"/>
                <a:sym typeface="Arial"/>
              </a:rPr>
              <a:t>THEME &amp; PROBLEM STATEMENT</a:t>
            </a:r>
            <a:endParaRPr sz="6000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EF93C-B92D-D113-A982-223486576D51}"/>
              </a:ext>
            </a:extLst>
          </p:cNvPr>
          <p:cNvSpPr txBox="1"/>
          <p:nvPr/>
        </p:nvSpPr>
        <p:spPr>
          <a:xfrm>
            <a:off x="2984863" y="1354823"/>
            <a:ext cx="12487284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Compute Crisis: Power Wasted, Potential Lost</a:t>
            </a:r>
            <a:endParaRPr lang="en-IN" sz="4000" b="1" dirty="0">
              <a:solidFill>
                <a:srgbClr val="FF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654608-965E-2AFE-68C4-899C7955D804}"/>
              </a:ext>
            </a:extLst>
          </p:cNvPr>
          <p:cNvSpPr/>
          <p:nvPr/>
        </p:nvSpPr>
        <p:spPr>
          <a:xfrm rot="10800000">
            <a:off x="552996" y="2992550"/>
            <a:ext cx="17186363" cy="829635"/>
          </a:xfrm>
          <a:prstGeom prst="roundRect">
            <a:avLst/>
          </a:prstGeom>
          <a:gradFill flip="none" rotWithShape="1">
            <a:gsLst>
              <a:gs pos="59000">
                <a:srgbClr val="7030A0">
                  <a:lumMod val="73000"/>
                  <a:lumOff val="27000"/>
                  <a:alpha val="46000"/>
                </a:srgbClr>
              </a:gs>
              <a:gs pos="79000">
                <a:schemeClr val="tx1">
                  <a:lumMod val="95000"/>
                  <a:lumOff val="5000"/>
                  <a:alpha val="40000"/>
                </a:schemeClr>
              </a:gs>
              <a:gs pos="83000">
                <a:schemeClr val="tx1">
                  <a:lumMod val="95000"/>
                  <a:lumOff val="5000"/>
                  <a:alpha val="40000"/>
                </a:schemeClr>
              </a:gs>
              <a:gs pos="100000">
                <a:schemeClr val="tx1">
                  <a:alpha val="40000"/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9B5D0EEA-8D76-60DC-BF90-731548E7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16" y="2665496"/>
            <a:ext cx="2257632" cy="154909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2728A-170D-68BD-9F06-777416C890A9}"/>
              </a:ext>
            </a:extLst>
          </p:cNvPr>
          <p:cNvSpPr txBox="1"/>
          <p:nvPr/>
        </p:nvSpPr>
        <p:spPr>
          <a:xfrm>
            <a:off x="1035917" y="2158930"/>
            <a:ext cx="2132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1" dirty="0">
                <a:solidFill>
                  <a:schemeClr val="bg1"/>
                </a:solidFill>
              </a:rPr>
              <a:t>CHALLENGE</a:t>
            </a:r>
            <a:endParaRPr lang="en-IN" sz="2400" b="1" i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87A0B-9D25-3ABB-3D51-1052B6ABEA0F}"/>
              </a:ext>
            </a:extLst>
          </p:cNvPr>
          <p:cNvSpPr txBox="1"/>
          <p:nvPr/>
        </p:nvSpPr>
        <p:spPr>
          <a:xfrm>
            <a:off x="3543299" y="3048724"/>
            <a:ext cx="9829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>
                <a:solidFill>
                  <a:srgbClr val="FFFF00"/>
                </a:solidFill>
              </a:rPr>
              <a:t>Access to high-performance computing is expensive, centralized, and largely inaccessible to students, indie developers, and under-resourced regions.</a:t>
            </a:r>
            <a:endParaRPr lang="en-IN" sz="2000" b="1" i="1" dirty="0">
              <a:solidFill>
                <a:srgbClr val="FFFF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A2EA06-825C-0A66-50B5-5434A931F87F}"/>
              </a:ext>
            </a:extLst>
          </p:cNvPr>
          <p:cNvSpPr/>
          <p:nvPr/>
        </p:nvSpPr>
        <p:spPr>
          <a:xfrm>
            <a:off x="475138" y="5009228"/>
            <a:ext cx="17264221" cy="1455586"/>
          </a:xfrm>
          <a:prstGeom prst="roundRect">
            <a:avLst/>
          </a:prstGeom>
          <a:gradFill flip="none" rotWithShape="1">
            <a:gsLst>
              <a:gs pos="59000">
                <a:srgbClr val="7030A0">
                  <a:lumMod val="73000"/>
                  <a:lumOff val="27000"/>
                  <a:alpha val="46000"/>
                </a:srgbClr>
              </a:gs>
              <a:gs pos="79000">
                <a:schemeClr val="tx1">
                  <a:lumMod val="95000"/>
                  <a:lumOff val="5000"/>
                  <a:alpha val="40000"/>
                </a:schemeClr>
              </a:gs>
              <a:gs pos="83000">
                <a:schemeClr val="tx1">
                  <a:lumMod val="95000"/>
                  <a:lumOff val="5000"/>
                  <a:alpha val="40000"/>
                </a:schemeClr>
              </a:gs>
              <a:gs pos="100000">
                <a:schemeClr val="tx1">
                  <a:alpha val="40000"/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F99FAF59-8EE6-E381-5E3E-CE7E9219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488" y="4752026"/>
            <a:ext cx="2042785" cy="204278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3E496A-312E-EEEB-8086-BB0804469B45}"/>
              </a:ext>
            </a:extLst>
          </p:cNvPr>
          <p:cNvSpPr txBox="1"/>
          <p:nvPr/>
        </p:nvSpPr>
        <p:spPr>
          <a:xfrm>
            <a:off x="14638182" y="4196065"/>
            <a:ext cx="2947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1" dirty="0">
                <a:solidFill>
                  <a:schemeClr val="bg1"/>
                </a:solidFill>
              </a:rPr>
              <a:t>WHY IT MATTERS</a:t>
            </a:r>
            <a:endParaRPr lang="en-IN" sz="2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BD27E-92E2-79DF-D8B4-4A660B2FEE04}"/>
              </a:ext>
            </a:extLst>
          </p:cNvPr>
          <p:cNvSpPr txBox="1"/>
          <p:nvPr/>
        </p:nvSpPr>
        <p:spPr>
          <a:xfrm>
            <a:off x="3925648" y="5075301"/>
            <a:ext cx="1036320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60% of personal devices remain idle for most of the day. (Source: Intel Developer Survey 2022)</a:t>
            </a:r>
          </a:p>
          <a:p>
            <a:pPr marL="342900" indent="-342900" algn="just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AI, 3D rendering, and large-scale computations are now part of everyday R&amp;D — yet cloud costs (AWS, GCP) create a paywall for innovation.</a:t>
            </a:r>
            <a:endParaRPr lang="en-IN" sz="2000" b="1" i="1" dirty="0">
              <a:solidFill>
                <a:srgbClr val="FFFF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730B03-1733-9CB9-44C0-00D85AB26199}"/>
              </a:ext>
            </a:extLst>
          </p:cNvPr>
          <p:cNvSpPr/>
          <p:nvPr/>
        </p:nvSpPr>
        <p:spPr>
          <a:xfrm rot="10800000">
            <a:off x="484417" y="7629476"/>
            <a:ext cx="17254942" cy="762000"/>
          </a:xfrm>
          <a:prstGeom prst="roundRect">
            <a:avLst/>
          </a:prstGeom>
          <a:gradFill flip="none" rotWithShape="1">
            <a:gsLst>
              <a:gs pos="59000">
                <a:srgbClr val="7030A0">
                  <a:lumMod val="73000"/>
                  <a:lumOff val="27000"/>
                  <a:alpha val="46000"/>
                </a:srgbClr>
              </a:gs>
              <a:gs pos="79000">
                <a:schemeClr val="tx1">
                  <a:lumMod val="95000"/>
                  <a:lumOff val="5000"/>
                  <a:alpha val="40000"/>
                </a:schemeClr>
              </a:gs>
              <a:gs pos="83000">
                <a:schemeClr val="tx1">
                  <a:lumMod val="95000"/>
                  <a:lumOff val="5000"/>
                  <a:alpha val="40000"/>
                </a:schemeClr>
              </a:gs>
              <a:gs pos="100000">
                <a:schemeClr val="tx1">
                  <a:alpha val="40000"/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8">
            <a:extLst>
              <a:ext uri="{FF2B5EF4-FFF2-40B4-BE49-F238E27FC236}">
                <a16:creationId xmlns:a16="http://schemas.microsoft.com/office/drawing/2014/main" id="{C3F9E9E9-8465-29F3-40A8-89F6D02C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16" y="7154067"/>
            <a:ext cx="1775647" cy="177564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119BEA-D795-B750-6271-E4F9BA2684A2}"/>
              </a:ext>
            </a:extLst>
          </p:cNvPr>
          <p:cNvSpPr txBox="1"/>
          <p:nvPr/>
        </p:nvSpPr>
        <p:spPr>
          <a:xfrm>
            <a:off x="222141" y="6685530"/>
            <a:ext cx="3321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1" dirty="0">
                <a:solidFill>
                  <a:schemeClr val="bg1"/>
                </a:solidFill>
              </a:rPr>
              <a:t>PROBLEM’S IMPACT</a:t>
            </a:r>
            <a:endParaRPr lang="en-IN" sz="2400" b="1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30DB5A-6F9B-6344-E617-ACC7CC769077}"/>
              </a:ext>
            </a:extLst>
          </p:cNvPr>
          <p:cNvSpPr txBox="1"/>
          <p:nvPr/>
        </p:nvSpPr>
        <p:spPr>
          <a:xfrm>
            <a:off x="3013469" y="7651855"/>
            <a:ext cx="10205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Limiting creativity and innovation due to infrastructure bottlenecks.</a:t>
            </a:r>
          </a:p>
          <a:p>
            <a:pPr marL="342900" indent="-342900" algn="just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00"/>
                </a:solidFill>
              </a:rPr>
              <a:t>Creates digital inequality in education and development opportunities.</a:t>
            </a:r>
            <a:endParaRPr lang="en-IN" sz="2000" b="1" i="1" dirty="0">
              <a:solidFill>
                <a:srgbClr val="FFFF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77FD7D-CD70-889A-8A6B-37F89005A914}"/>
              </a:ext>
            </a:extLst>
          </p:cNvPr>
          <p:cNvSpPr txBox="1"/>
          <p:nvPr/>
        </p:nvSpPr>
        <p:spPr>
          <a:xfrm>
            <a:off x="5703182" y="8987332"/>
            <a:ext cx="8935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1" dirty="0">
                <a:solidFill>
                  <a:srgbClr val="00B050"/>
                </a:solidFill>
              </a:rPr>
              <a:t>“ In 2023 alone, global demand for compute power grew by 26%, while accessibility remained flat.”</a:t>
            </a:r>
          </a:p>
          <a:p>
            <a:pPr algn="just"/>
            <a:r>
              <a:rPr lang="en-US" sz="2000" b="1" i="1" dirty="0">
                <a:solidFill>
                  <a:srgbClr val="00B050"/>
                </a:solidFill>
              </a:rPr>
              <a:t>                                               </a:t>
            </a:r>
            <a:r>
              <a:rPr lang="en-US" sz="2000" b="1" dirty="0">
                <a:solidFill>
                  <a:srgbClr val="00B0F0"/>
                </a:solidFill>
              </a:rPr>
              <a:t>- IEEE Report</a:t>
            </a:r>
            <a:endParaRPr lang="en-IN" sz="2000" b="1" dirty="0">
              <a:solidFill>
                <a:srgbClr val="00B0F0"/>
              </a:solidFill>
            </a:endParaRP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28CF5F4B-C25E-B17C-BDB6-C887CBFD5699}"/>
              </a:ext>
            </a:extLst>
          </p:cNvPr>
          <p:cNvSpPr/>
          <p:nvPr/>
        </p:nvSpPr>
        <p:spPr>
          <a:xfrm>
            <a:off x="4160519" y="8757309"/>
            <a:ext cx="11536055" cy="1325517"/>
          </a:xfrm>
          <a:prstGeom prst="clou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4000502" y="-4000501"/>
            <a:ext cx="1028700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4000502" y="-4000501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3875589" y="188130"/>
            <a:ext cx="110106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rial Black" panose="020B0A04020102020204" pitchFamily="34" charset="0"/>
                <a:sym typeface="Arial"/>
              </a:rPr>
              <a:t>PROPOSED SOLUTION</a:t>
            </a:r>
            <a:endParaRPr sz="6000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1F737-F581-11C3-5EE6-FE1297187DD0}"/>
              </a:ext>
            </a:extLst>
          </p:cNvPr>
          <p:cNvSpPr txBox="1"/>
          <p:nvPr/>
        </p:nvSpPr>
        <p:spPr>
          <a:xfrm>
            <a:off x="5126010" y="1337147"/>
            <a:ext cx="850979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CoreIT – Compute without limits</a:t>
            </a:r>
            <a:endParaRPr lang="en-IN" sz="4000" b="1" dirty="0">
              <a:solidFill>
                <a:srgbClr val="FF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3FFA6F-DDDF-A6AC-F266-12BB19A2D88F}"/>
              </a:ext>
            </a:extLst>
          </p:cNvPr>
          <p:cNvSpPr/>
          <p:nvPr/>
        </p:nvSpPr>
        <p:spPr>
          <a:xfrm rot="10800000">
            <a:off x="445476" y="2511877"/>
            <a:ext cx="17566023" cy="829635"/>
          </a:xfrm>
          <a:prstGeom prst="roundRect">
            <a:avLst/>
          </a:prstGeom>
          <a:gradFill flip="none" rotWithShape="1">
            <a:gsLst>
              <a:gs pos="59000">
                <a:srgbClr val="7030A0">
                  <a:lumMod val="73000"/>
                  <a:lumOff val="27000"/>
                  <a:alpha val="46000"/>
                </a:srgbClr>
              </a:gs>
              <a:gs pos="79000">
                <a:schemeClr val="tx1">
                  <a:lumMod val="95000"/>
                  <a:lumOff val="5000"/>
                  <a:alpha val="40000"/>
                </a:schemeClr>
              </a:gs>
              <a:gs pos="83000">
                <a:schemeClr val="tx1">
                  <a:lumMod val="95000"/>
                  <a:lumOff val="5000"/>
                  <a:alpha val="40000"/>
                </a:schemeClr>
              </a:gs>
              <a:gs pos="100000">
                <a:schemeClr val="tx1">
                  <a:alpha val="40000"/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008DA624-916D-F5A3-4DAF-87BFDE2C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93" y="2071194"/>
            <a:ext cx="1652597" cy="165259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A9BDE0-4B9C-EEF1-E42F-1F1907945BA8}"/>
              </a:ext>
            </a:extLst>
          </p:cNvPr>
          <p:cNvSpPr txBox="1"/>
          <p:nvPr/>
        </p:nvSpPr>
        <p:spPr>
          <a:xfrm>
            <a:off x="286491" y="1575683"/>
            <a:ext cx="2771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1" dirty="0">
                <a:solidFill>
                  <a:schemeClr val="bg1"/>
                </a:solidFill>
              </a:rPr>
              <a:t>WHAT WE BUILD</a:t>
            </a:r>
            <a:endParaRPr lang="en-IN" sz="2400" b="1" i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FF03F-798D-C176-2F44-01DA978BFF5C}"/>
              </a:ext>
            </a:extLst>
          </p:cNvPr>
          <p:cNvSpPr txBox="1"/>
          <p:nvPr/>
        </p:nvSpPr>
        <p:spPr>
          <a:xfrm>
            <a:off x="2781154" y="2543549"/>
            <a:ext cx="8677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>
                <a:solidFill>
                  <a:srgbClr val="FFFF00"/>
                </a:solidFill>
              </a:rPr>
              <a:t>CoreIT - A decentralized platform to rent and utilize idle compute power for AI, graphics, or large-scale data tasks</a:t>
            </a:r>
            <a:endParaRPr lang="en-IN" sz="2000" b="1" i="1" dirty="0">
              <a:solidFill>
                <a:srgbClr val="FFFF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1DEC2C-BB5C-E864-2E5B-001E1DB091A1}"/>
              </a:ext>
            </a:extLst>
          </p:cNvPr>
          <p:cNvSpPr/>
          <p:nvPr/>
        </p:nvSpPr>
        <p:spPr>
          <a:xfrm>
            <a:off x="445477" y="5000409"/>
            <a:ext cx="17350403" cy="1144614"/>
          </a:xfrm>
          <a:prstGeom prst="roundRect">
            <a:avLst/>
          </a:prstGeom>
          <a:gradFill flip="none" rotWithShape="1">
            <a:gsLst>
              <a:gs pos="59000">
                <a:srgbClr val="7030A0">
                  <a:lumMod val="73000"/>
                  <a:lumOff val="27000"/>
                  <a:alpha val="46000"/>
                </a:srgbClr>
              </a:gs>
              <a:gs pos="79000">
                <a:schemeClr val="tx1">
                  <a:lumMod val="95000"/>
                  <a:lumOff val="5000"/>
                  <a:alpha val="40000"/>
                </a:schemeClr>
              </a:gs>
              <a:gs pos="83000">
                <a:schemeClr val="tx1">
                  <a:lumMod val="95000"/>
                  <a:lumOff val="5000"/>
                  <a:alpha val="40000"/>
                </a:schemeClr>
              </a:gs>
              <a:gs pos="100000">
                <a:schemeClr val="tx1">
                  <a:alpha val="40000"/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856D438-A5FD-244F-16BC-3F84E8719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"/>
          <a:stretch>
            <a:fillRect/>
          </a:stretch>
        </p:blipFill>
        <p:spPr bwMode="auto">
          <a:xfrm>
            <a:off x="15474951" y="4805051"/>
            <a:ext cx="1793259" cy="163199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85B31-5969-5253-35D6-86879DEC1495}"/>
              </a:ext>
            </a:extLst>
          </p:cNvPr>
          <p:cNvSpPr txBox="1"/>
          <p:nvPr/>
        </p:nvSpPr>
        <p:spPr>
          <a:xfrm>
            <a:off x="15022618" y="4252620"/>
            <a:ext cx="350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1" dirty="0">
                <a:solidFill>
                  <a:schemeClr val="bg1"/>
                </a:solidFill>
              </a:rPr>
              <a:t>HOW IT WORKS</a:t>
            </a:r>
            <a:endParaRPr lang="en-IN" sz="2400" b="1" i="1" dirty="0">
              <a:solidFill>
                <a:schemeClr val="bg1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81E185D-4C71-64C9-C367-71192C83B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435" y="5035883"/>
            <a:ext cx="876300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2000" b="1" i="1" dirty="0">
                <a:solidFill>
                  <a:srgbClr val="FFFF00"/>
                </a:solidFill>
                <a:latin typeface="Arial" panose="020B0604020202020204" pitchFamily="34" charset="0"/>
              </a:rPr>
              <a:t> Connects users needing compute (students, devs) with providers (PC    owners with spare power).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2000" b="1" i="1" dirty="0">
                <a:solidFill>
                  <a:srgbClr val="FFFF00"/>
                </a:solidFill>
                <a:latin typeface="Arial" panose="020B0604020202020204" pitchFamily="34" charset="0"/>
              </a:rPr>
              <a:t> Secure, incentive-driven, real-time remote execution.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6C4BB3-E47B-5A69-2B31-94E82E6C3DFF}"/>
              </a:ext>
            </a:extLst>
          </p:cNvPr>
          <p:cNvSpPr/>
          <p:nvPr/>
        </p:nvSpPr>
        <p:spPr>
          <a:xfrm rot="10800000">
            <a:off x="445475" y="7729125"/>
            <a:ext cx="17508955" cy="1195827"/>
          </a:xfrm>
          <a:prstGeom prst="roundRect">
            <a:avLst/>
          </a:prstGeom>
          <a:gradFill flip="none" rotWithShape="1">
            <a:gsLst>
              <a:gs pos="59000">
                <a:srgbClr val="7030A0">
                  <a:lumMod val="73000"/>
                  <a:lumOff val="27000"/>
                  <a:alpha val="46000"/>
                </a:srgbClr>
              </a:gs>
              <a:gs pos="79000">
                <a:schemeClr val="tx1">
                  <a:lumMod val="95000"/>
                  <a:lumOff val="5000"/>
                  <a:alpha val="40000"/>
                </a:schemeClr>
              </a:gs>
              <a:gs pos="83000">
                <a:schemeClr val="tx1">
                  <a:lumMod val="95000"/>
                  <a:lumOff val="5000"/>
                  <a:alpha val="40000"/>
                </a:schemeClr>
              </a:gs>
              <a:gs pos="100000">
                <a:schemeClr val="tx1">
                  <a:alpha val="40000"/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F94C8-7F91-ABD5-8E1C-E27F063F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74" y="7501975"/>
            <a:ext cx="1839024" cy="183902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941DCE-DBE0-E665-06B0-E106EA3FA8FC}"/>
              </a:ext>
            </a:extLst>
          </p:cNvPr>
          <p:cNvSpPr txBox="1"/>
          <p:nvPr/>
        </p:nvSpPr>
        <p:spPr>
          <a:xfrm>
            <a:off x="162165" y="6882056"/>
            <a:ext cx="3583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1" dirty="0">
                <a:solidFill>
                  <a:schemeClr val="bg1"/>
                </a:solidFill>
              </a:rPr>
              <a:t>UNIQUE ADVANTAGE</a:t>
            </a:r>
            <a:endParaRPr lang="en-IN" sz="2400" b="1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9726C-C062-DC58-FD98-69F3FB8B2860}"/>
              </a:ext>
            </a:extLst>
          </p:cNvPr>
          <p:cNvSpPr txBox="1"/>
          <p:nvPr/>
        </p:nvSpPr>
        <p:spPr>
          <a:xfrm>
            <a:off x="3195717" y="7787532"/>
            <a:ext cx="102031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🧩 Blockchain-based trust.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🔐 Encrypted code execution &amp; result delivery.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💸 Provider incentives via microtransactions.</a:t>
            </a:r>
            <a:endParaRPr lang="en-US" altLang="en-US" sz="2000" b="1" i="1" dirty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5086FE67-293D-92FF-EB02-F698D26D1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6F610844-8B74-8390-24C6-C3F5819D20CE}"/>
              </a:ext>
            </a:extLst>
          </p:cNvPr>
          <p:cNvSpPr/>
          <p:nvPr/>
        </p:nvSpPr>
        <p:spPr>
          <a:xfrm rot="-5400000">
            <a:off x="4000502" y="-4000501"/>
            <a:ext cx="1028700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E58A59AC-CD13-5302-79EA-65F892CC84F3}"/>
              </a:ext>
            </a:extLst>
          </p:cNvPr>
          <p:cNvSpPr/>
          <p:nvPr/>
        </p:nvSpPr>
        <p:spPr>
          <a:xfrm rot="-5400000">
            <a:off x="4000502" y="-4000501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>
            <a:extLst>
              <a:ext uri="{FF2B5EF4-FFF2-40B4-BE49-F238E27FC236}">
                <a16:creationId xmlns:a16="http://schemas.microsoft.com/office/drawing/2014/main" id="{D4C9B463-4722-69C8-D571-CDF9293D136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C4AC9C80-7784-9826-3705-5710D929DF3F}"/>
              </a:ext>
            </a:extLst>
          </p:cNvPr>
          <p:cNvSpPr txBox="1"/>
          <p:nvPr/>
        </p:nvSpPr>
        <p:spPr>
          <a:xfrm>
            <a:off x="2824012" y="146394"/>
            <a:ext cx="1241142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CoreIT’s Flow of Execution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237D244-5882-59A9-B2D1-033DA94AF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435" y="5343659"/>
            <a:ext cx="8763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altLang="en-US" sz="2000" b="1" i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9E424E3-1687-5232-4D38-24ACCA7D6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2835" r="1684" b="7272"/>
          <a:stretch>
            <a:fillRect/>
          </a:stretch>
        </p:blipFill>
        <p:spPr bwMode="auto">
          <a:xfrm>
            <a:off x="4509298" y="1300585"/>
            <a:ext cx="8878456" cy="559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72EF9E-0404-B396-2354-D924956D518C}"/>
              </a:ext>
            </a:extLst>
          </p:cNvPr>
          <p:cNvSpPr/>
          <p:nvPr/>
        </p:nvSpPr>
        <p:spPr>
          <a:xfrm>
            <a:off x="437225" y="1493748"/>
            <a:ext cx="3385984" cy="19414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🔐 </a:t>
            </a:r>
            <a:r>
              <a:rPr lang="en-US" sz="1600" b="1" dirty="0">
                <a:solidFill>
                  <a:schemeClr val="tx1"/>
                </a:solidFill>
              </a:rPr>
              <a:t>Client Side</a:t>
            </a:r>
          </a:p>
          <a:p>
            <a:endParaRPr lang="en-US" b="1" dirty="0"/>
          </a:p>
          <a:p>
            <a:r>
              <a:rPr lang="en-US" b="1" dirty="0"/>
              <a:t>1. </a:t>
            </a:r>
            <a:r>
              <a:rPr lang="en-US" b="1" dirty="0">
                <a:solidFill>
                  <a:srgbClr val="FFFF00"/>
                </a:solidFill>
              </a:rPr>
              <a:t>Client → CoreIT</a:t>
            </a:r>
            <a:endParaRPr lang="en-US" dirty="0">
              <a:solidFill>
                <a:srgbClr val="FFFF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 client </a:t>
            </a:r>
            <a:r>
              <a:rPr lang="en-US" b="1" dirty="0"/>
              <a:t>authenticates</a:t>
            </a:r>
            <a:r>
              <a:rPr lang="en-US" dirty="0"/>
              <a:t> and </a:t>
            </a:r>
            <a:r>
              <a:rPr lang="en-US" b="1" dirty="0"/>
              <a:t>uploads code</a:t>
            </a:r>
            <a:r>
              <a:rPr lang="en-US" dirty="0"/>
              <a:t> via CoreIT.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CoreIT uses </a:t>
            </a:r>
            <a:r>
              <a:rPr lang="en-US" b="1" dirty="0"/>
              <a:t>Zero Knowledge Proof</a:t>
            </a:r>
            <a:r>
              <a:rPr lang="en-US" dirty="0"/>
              <a:t> to maintain privacy and security.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F07EBD-92CA-E9E3-4B5D-B972E0ED4B7F}"/>
              </a:ext>
            </a:extLst>
          </p:cNvPr>
          <p:cNvSpPr/>
          <p:nvPr/>
        </p:nvSpPr>
        <p:spPr>
          <a:xfrm>
            <a:off x="328296" y="4773020"/>
            <a:ext cx="3589091" cy="19414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📦 </a:t>
            </a:r>
            <a:r>
              <a:rPr lang="en-US" sz="1600" b="1" dirty="0">
                <a:solidFill>
                  <a:schemeClr val="tx1"/>
                </a:solidFill>
              </a:rPr>
              <a:t>Code Handling and Storage</a:t>
            </a:r>
          </a:p>
          <a:p>
            <a:endParaRPr lang="en-US" b="1" dirty="0"/>
          </a:p>
          <a:p>
            <a:r>
              <a:rPr lang="en-US" b="1" dirty="0"/>
              <a:t>2. </a:t>
            </a:r>
            <a:r>
              <a:rPr lang="en-US" b="1" dirty="0">
                <a:solidFill>
                  <a:srgbClr val="FFFF00"/>
                </a:solidFill>
              </a:rPr>
              <a:t>CoreIT → Temporary Storage (Google Cloud)</a:t>
            </a:r>
            <a:endParaRPr lang="en-US" dirty="0">
              <a:solidFill>
                <a:srgbClr val="FFFF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Uploaded code is stored temporarily.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Files are </a:t>
            </a:r>
            <a:r>
              <a:rPr lang="en-US" b="1" dirty="0"/>
              <a:t>zipped</a:t>
            </a:r>
            <a:r>
              <a:rPr lang="en-US" dirty="0"/>
              <a:t> and </a:t>
            </a:r>
            <a:r>
              <a:rPr lang="en-US" b="1" dirty="0"/>
              <a:t>containerized</a:t>
            </a:r>
            <a:r>
              <a:rPr lang="en-US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Container is pushed to </a:t>
            </a:r>
            <a:r>
              <a:rPr lang="en-US" b="1" dirty="0"/>
              <a:t>Docker Hub</a:t>
            </a:r>
            <a:r>
              <a:rPr lang="en-US" dirty="0"/>
              <a:t>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99AB78-AC5B-D8D2-97E3-B3A664AC2702}"/>
              </a:ext>
            </a:extLst>
          </p:cNvPr>
          <p:cNvSpPr/>
          <p:nvPr/>
        </p:nvSpPr>
        <p:spPr>
          <a:xfrm>
            <a:off x="3221809" y="7273576"/>
            <a:ext cx="3991897" cy="277920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🧪 </a:t>
            </a:r>
            <a:r>
              <a:rPr lang="en-IN" sz="1600" b="1" dirty="0">
                <a:solidFill>
                  <a:schemeClr val="tx1"/>
                </a:solidFill>
              </a:rPr>
              <a:t>Sandbox &amp; Blockchain</a:t>
            </a:r>
          </a:p>
          <a:p>
            <a:endParaRPr lang="en-IN" sz="1600" b="1" dirty="0">
              <a:solidFill>
                <a:schemeClr val="tx1"/>
              </a:solidFill>
            </a:endParaRPr>
          </a:p>
          <a:p>
            <a:r>
              <a:rPr lang="en-IN" b="1" dirty="0"/>
              <a:t>3. </a:t>
            </a:r>
            <a:r>
              <a:rPr lang="en-IN" b="1" dirty="0">
                <a:solidFill>
                  <a:srgbClr val="FFFF00"/>
                </a:solidFill>
              </a:rPr>
              <a:t>CoreIT</a:t>
            </a:r>
            <a:r>
              <a:rPr lang="en-IN" b="1" dirty="0"/>
              <a:t> → Store Data on Chain (Solana)</a:t>
            </a:r>
            <a:endParaRPr lang="en-IN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CoreIT also stores metadata/data on </a:t>
            </a:r>
            <a:r>
              <a:rPr lang="en-IN" b="1" dirty="0"/>
              <a:t>Solana blockchain</a:t>
            </a:r>
            <a:r>
              <a:rPr lang="en-IN" dirty="0"/>
              <a:t>.</a:t>
            </a:r>
          </a:p>
          <a:p>
            <a:r>
              <a:rPr lang="en-IN" b="1" dirty="0"/>
              <a:t>4. </a:t>
            </a:r>
            <a:r>
              <a:rPr lang="en-IN" b="1" dirty="0">
                <a:solidFill>
                  <a:srgbClr val="FFFF00"/>
                </a:solidFill>
              </a:rPr>
              <a:t>Sandbox Creation with Encryption</a:t>
            </a:r>
            <a:endParaRPr lang="en-IN" dirty="0">
              <a:solidFill>
                <a:srgbClr val="FFFF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A secure sandbox is created for the job using encrypted environment.</a:t>
            </a:r>
          </a:p>
          <a:p>
            <a:r>
              <a:rPr lang="en-IN" b="1" dirty="0"/>
              <a:t>5 .</a:t>
            </a:r>
            <a:r>
              <a:rPr lang="en-IN" b="1" dirty="0">
                <a:solidFill>
                  <a:srgbClr val="FFFF00"/>
                </a:solidFill>
              </a:rPr>
              <a:t>Verification of Data</a:t>
            </a:r>
            <a:endParaRPr lang="en-IN" dirty="0">
              <a:solidFill>
                <a:srgbClr val="FFFF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Sandbox performs </a:t>
            </a:r>
            <a:r>
              <a:rPr lang="en-IN" b="1" dirty="0"/>
              <a:t>data verification</a:t>
            </a:r>
            <a:r>
              <a:rPr lang="en-IN" dirty="0"/>
              <a:t> before execution.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C22EBF-73B6-904D-92FE-D36B6BD84FB2}"/>
              </a:ext>
            </a:extLst>
          </p:cNvPr>
          <p:cNvSpPr/>
          <p:nvPr/>
        </p:nvSpPr>
        <p:spPr>
          <a:xfrm>
            <a:off x="8826620" y="7601083"/>
            <a:ext cx="3991897" cy="210779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🖥️ Lender Side (Compute Providers)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b="1" dirty="0"/>
              <a:t>6. </a:t>
            </a:r>
            <a:r>
              <a:rPr lang="en-US" b="1" dirty="0">
                <a:solidFill>
                  <a:srgbClr val="FFFF00"/>
                </a:solidFill>
              </a:rPr>
              <a:t>Lender (Authenticated) Accepts Jobs</a:t>
            </a:r>
            <a:endParaRPr lang="en-US" dirty="0">
              <a:solidFill>
                <a:srgbClr val="FFFF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Jobs like Job1, Job2, etc., are offered to available lenders.</a:t>
            </a:r>
          </a:p>
          <a:p>
            <a:r>
              <a:rPr lang="en-US" b="1" dirty="0"/>
              <a:t>7. Lender → CoreIT</a:t>
            </a: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Lender accepts and retrieves the container securely.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5E375C-45B7-50FA-3091-62169BEC7ECE}"/>
              </a:ext>
            </a:extLst>
          </p:cNvPr>
          <p:cNvSpPr/>
          <p:nvPr/>
        </p:nvSpPr>
        <p:spPr>
          <a:xfrm>
            <a:off x="14027567" y="4431765"/>
            <a:ext cx="3820006" cy="351812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⚙️ Job Execution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8. </a:t>
            </a:r>
            <a:r>
              <a:rPr lang="en-US" b="1" dirty="0">
                <a:solidFill>
                  <a:srgbClr val="FFFF00"/>
                </a:solidFill>
              </a:rPr>
              <a:t>Transfer and Pull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The containerized job is pulled from Docker Hub.</a:t>
            </a:r>
          </a:p>
          <a:p>
            <a:r>
              <a:rPr lang="en-US" b="1" dirty="0"/>
              <a:t>9. </a:t>
            </a:r>
            <a:r>
              <a:rPr lang="en-US" b="1" dirty="0">
                <a:solidFill>
                  <a:srgbClr val="FFFF00"/>
                </a:solidFill>
              </a:rPr>
              <a:t>Execute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Job execution happens.</a:t>
            </a:r>
          </a:p>
          <a:p>
            <a:r>
              <a:rPr lang="en-US" b="1" dirty="0"/>
              <a:t>10. </a:t>
            </a:r>
            <a:r>
              <a:rPr lang="en-US" b="1" dirty="0">
                <a:solidFill>
                  <a:srgbClr val="FFFF00"/>
                </a:solidFill>
              </a:rPr>
              <a:t>Scheduling Jobs via Redis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Job scheduling and queuing handled by </a:t>
            </a:r>
            <a:r>
              <a:rPr lang="en-US" b="1" dirty="0"/>
              <a:t>Redis</a:t>
            </a:r>
            <a:r>
              <a:rPr lang="en-US" dirty="0"/>
              <a:t>.</a:t>
            </a:r>
          </a:p>
          <a:p>
            <a:r>
              <a:rPr lang="en-US" b="1" dirty="0"/>
              <a:t>11. </a:t>
            </a:r>
            <a:r>
              <a:rPr lang="en-US" b="1" dirty="0">
                <a:solidFill>
                  <a:srgbClr val="FFFF00"/>
                </a:solidFill>
              </a:rPr>
              <a:t>Execution results → Returned Securely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Final results are sent securely back to </a:t>
            </a:r>
            <a:r>
              <a:rPr lang="en-US" b="1" dirty="0"/>
              <a:t>CoreIT → Client</a:t>
            </a:r>
            <a:r>
              <a:rPr lang="en-US" dirty="0"/>
              <a:t>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6489AD9-EA30-27AB-DF60-0659650CDE89}"/>
              </a:ext>
            </a:extLst>
          </p:cNvPr>
          <p:cNvSpPr/>
          <p:nvPr/>
        </p:nvSpPr>
        <p:spPr>
          <a:xfrm>
            <a:off x="14464790" y="1457898"/>
            <a:ext cx="3097764" cy="14880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🔁 Feedback Loop</a:t>
            </a:r>
          </a:p>
          <a:p>
            <a:endParaRPr lang="en-US" sz="1600" b="1" dirty="0"/>
          </a:p>
          <a:p>
            <a:r>
              <a:rPr lang="en-US" dirty="0"/>
              <a:t>Results are returned securely to the client (Python/Blender jobs, possibly visualization-related).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B845D1-1D86-6407-3ED5-F20259EB9714}"/>
              </a:ext>
            </a:extLst>
          </p:cNvPr>
          <p:cNvCxnSpPr>
            <a:stCxn id="17" idx="2"/>
          </p:cNvCxnSpPr>
          <p:nvPr/>
        </p:nvCxnSpPr>
        <p:spPr>
          <a:xfrm>
            <a:off x="2130217" y="3435245"/>
            <a:ext cx="0" cy="13648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C44332-AF3F-D2BE-D363-053DC2B2D9DA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213706" y="8654980"/>
            <a:ext cx="1612913" cy="81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FD0F1A-928E-AC77-EEB4-F52F6564E41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6013672" y="2945898"/>
            <a:ext cx="0" cy="1457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2E0B194-FF14-4BA8-02DA-16BB95D6227B}"/>
              </a:ext>
            </a:extLst>
          </p:cNvPr>
          <p:cNvCxnSpPr>
            <a:cxnSpLocks/>
            <a:stCxn id="18" idx="2"/>
            <a:endCxn id="19" idx="1"/>
          </p:cNvCxnSpPr>
          <p:nvPr/>
        </p:nvCxnSpPr>
        <p:spPr>
          <a:xfrm rot="16200000" flipH="1">
            <a:off x="1697995" y="7139363"/>
            <a:ext cx="1948661" cy="1098967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457269E-1371-8400-076A-AC56DD4C73B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2818517" y="7949894"/>
            <a:ext cx="3119053" cy="705086"/>
          </a:xfrm>
          <a:prstGeom prst="bentConnector3">
            <a:avLst>
              <a:gd name="adj1" fmla="val 9964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0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A8CDE7A0-FD83-9DB7-6067-0CA84C22F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>
            <a:extLst>
              <a:ext uri="{FF2B5EF4-FFF2-40B4-BE49-F238E27FC236}">
                <a16:creationId xmlns:a16="http://schemas.microsoft.com/office/drawing/2014/main" id="{A3FA0FEE-A463-9056-DF40-4D01D298DFDD}"/>
              </a:ext>
            </a:extLst>
          </p:cNvPr>
          <p:cNvSpPr/>
          <p:nvPr/>
        </p:nvSpPr>
        <p:spPr>
          <a:xfrm rot="-5400000">
            <a:off x="4000500" y="-4000502"/>
            <a:ext cx="10287001" cy="18287999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>
            <a:extLst>
              <a:ext uri="{FF2B5EF4-FFF2-40B4-BE49-F238E27FC236}">
                <a16:creationId xmlns:a16="http://schemas.microsoft.com/office/drawing/2014/main" id="{1210B64A-7E56-3167-DC47-6FC4559C75FC}"/>
              </a:ext>
            </a:extLst>
          </p:cNvPr>
          <p:cNvSpPr/>
          <p:nvPr/>
        </p:nvSpPr>
        <p:spPr>
          <a:xfrm rot="-5400000">
            <a:off x="4000500" y="-4000502"/>
            <a:ext cx="10286999" cy="18287999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57" name="Google Shape;157;p9">
            <a:extLst>
              <a:ext uri="{FF2B5EF4-FFF2-40B4-BE49-F238E27FC236}">
                <a16:creationId xmlns:a16="http://schemas.microsoft.com/office/drawing/2014/main" id="{5DDE719B-7BDD-CE6E-EA57-C9238BD7DC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8;p3">
            <a:extLst>
              <a:ext uri="{FF2B5EF4-FFF2-40B4-BE49-F238E27FC236}">
                <a16:creationId xmlns:a16="http://schemas.microsoft.com/office/drawing/2014/main" id="{914A8D3E-5923-54CC-363D-1ECC64314163}"/>
              </a:ext>
            </a:extLst>
          </p:cNvPr>
          <p:cNvSpPr txBox="1"/>
          <p:nvPr/>
        </p:nvSpPr>
        <p:spPr>
          <a:xfrm>
            <a:off x="5520900" y="78368"/>
            <a:ext cx="61508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Tech Stack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pic>
        <p:nvPicPr>
          <p:cNvPr id="3" name="Picture 2" descr="Alt text">
            <a:extLst>
              <a:ext uri="{FF2B5EF4-FFF2-40B4-BE49-F238E27FC236}">
                <a16:creationId xmlns:a16="http://schemas.microsoft.com/office/drawing/2014/main" id="{3B4F38BF-A643-C800-B701-EC44DFB22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050" y="1377420"/>
            <a:ext cx="4296083" cy="2380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97B048-2BC4-DAB5-6388-F28B1569286A}"/>
              </a:ext>
            </a:extLst>
          </p:cNvPr>
          <p:cNvSpPr/>
          <p:nvPr/>
        </p:nvSpPr>
        <p:spPr>
          <a:xfrm>
            <a:off x="496806" y="3756491"/>
            <a:ext cx="4779947" cy="277401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i="1" dirty="0"/>
              <a:t>👩‍💻 </a:t>
            </a:r>
            <a:r>
              <a:rPr lang="en-IN" sz="1800" b="1" dirty="0">
                <a:solidFill>
                  <a:srgbClr val="FFFF00"/>
                </a:solidFill>
              </a:rPr>
              <a:t>Languages &amp; Core Frameworks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400" b="1" i="1" dirty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Python</a:t>
            </a:r>
            <a:r>
              <a:rPr lang="en-IN" sz="1400" b="1" dirty="0"/>
              <a:t> – for model handling, backend APIs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Node.js </a:t>
            </a:r>
            <a:r>
              <a:rPr lang="en-IN" sz="1400" b="1" dirty="0"/>
              <a:t>– task orchestration, API logic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React.js </a:t>
            </a:r>
            <a:r>
              <a:rPr lang="en-IN" sz="1400" b="1" dirty="0"/>
              <a:t>– clean, modular frontend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FastAPI / Flask </a:t>
            </a:r>
            <a:r>
              <a:rPr lang="en-IN" sz="1400" b="1" dirty="0"/>
              <a:t>– blazing-fast RESTful endpoints for Python services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Three.js </a:t>
            </a:r>
            <a:r>
              <a:rPr lang="en-IN" sz="1400" b="1" dirty="0"/>
              <a:t>– advanced 3D rendering UI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Blender</a:t>
            </a:r>
            <a:r>
              <a:rPr lang="en-IN" sz="1400" b="1" dirty="0"/>
              <a:t> – 3D modelling and rendering pipeline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Zustand</a:t>
            </a:r>
            <a:r>
              <a:rPr lang="en-IN" sz="1400" b="1" dirty="0"/>
              <a:t> – state management for React apps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9E3B4B-1B14-B67F-2033-E2DA28A9D978}"/>
              </a:ext>
            </a:extLst>
          </p:cNvPr>
          <p:cNvSpPr/>
          <p:nvPr/>
        </p:nvSpPr>
        <p:spPr>
          <a:xfrm>
            <a:off x="13921132" y="3756491"/>
            <a:ext cx="3870062" cy="277401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i="1" dirty="0">
                <a:solidFill>
                  <a:srgbClr val="FFFF00"/>
                </a:solidFill>
              </a:rPr>
              <a:t>🔐 </a:t>
            </a:r>
            <a:r>
              <a:rPr lang="en-IN" sz="1800" b="1" dirty="0">
                <a:solidFill>
                  <a:srgbClr val="FFFF00"/>
                </a:solidFill>
              </a:rPr>
              <a:t>Security, APIs &amp; Dev Tools</a:t>
            </a:r>
          </a:p>
          <a:p>
            <a:endParaRPr lang="en-IN" sz="1400" b="1" dirty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Docker</a:t>
            </a:r>
            <a:r>
              <a:rPr lang="en-IN" sz="1400" b="1" dirty="0"/>
              <a:t> – containerized, isolated task environments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Chroma</a:t>
            </a:r>
            <a:r>
              <a:rPr lang="en-IN" sz="1400" b="1" dirty="0"/>
              <a:t> – managing embeddings and retrieval of past code/data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Gemini / Groq </a:t>
            </a:r>
            <a:r>
              <a:rPr lang="en-IN" sz="1400" b="1" dirty="0"/>
              <a:t>– AI integration for code summarization, risk scoring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Solana</a:t>
            </a:r>
            <a:r>
              <a:rPr lang="en-IN" sz="1400" b="1" dirty="0"/>
              <a:t> – decentralized identity/auth and provider rewards via blockchain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66353A-91A6-4948-FD9D-C5276C0140FA}"/>
              </a:ext>
            </a:extLst>
          </p:cNvPr>
          <p:cNvSpPr/>
          <p:nvPr/>
        </p:nvSpPr>
        <p:spPr>
          <a:xfrm>
            <a:off x="9979383" y="7646002"/>
            <a:ext cx="3384689" cy="198458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/>
              <a:t>📦 </a:t>
            </a:r>
            <a:r>
              <a:rPr lang="en-IN" sz="1800" b="1" dirty="0">
                <a:solidFill>
                  <a:srgbClr val="FFFF00"/>
                </a:solidFill>
              </a:rPr>
              <a:t>Databases &amp; 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i="1" dirty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MongoDB</a:t>
            </a:r>
            <a:r>
              <a:rPr lang="en-IN" sz="1400" b="1" dirty="0"/>
              <a:t> – primary NoSQL database for user sessions, devices, logs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Redis</a:t>
            </a:r>
            <a:r>
              <a:rPr lang="en-IN" sz="1400" b="1" dirty="0"/>
              <a:t> – ultra-fast caching for task queues and status tracking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A30552-9696-2EA7-97D3-5D15C05D657F}"/>
              </a:ext>
            </a:extLst>
          </p:cNvPr>
          <p:cNvSpPr/>
          <p:nvPr/>
        </p:nvSpPr>
        <p:spPr>
          <a:xfrm>
            <a:off x="5414746" y="7223721"/>
            <a:ext cx="3178579" cy="240686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i="1" dirty="0">
                <a:solidFill>
                  <a:srgbClr val="FFFF00"/>
                </a:solidFill>
              </a:rPr>
              <a:t>🎥 </a:t>
            </a:r>
            <a:r>
              <a:rPr lang="en-IN" sz="1800" b="1" dirty="0">
                <a:solidFill>
                  <a:srgbClr val="FFFF00"/>
                </a:solidFill>
              </a:rPr>
              <a:t>CV &amp; Vision Toolkits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400" b="1" i="1" dirty="0">
              <a:solidFill>
                <a:srgbClr val="FFFF00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OpenCV</a:t>
            </a:r>
            <a:r>
              <a:rPr lang="en-IN" sz="1400" b="1" dirty="0"/>
              <a:t> – for real-time visual processing (e.g., checking GPU health visually via webcam feed)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B0F0"/>
                </a:solidFill>
              </a:rPr>
              <a:t>CoreIT VS Code Extension </a:t>
            </a:r>
            <a:r>
              <a:rPr lang="en-IN" sz="1400" b="1" dirty="0"/>
              <a:t>– plugin for remote code execution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220B7D-AE1C-A751-D5E9-ECC49319FD31}"/>
              </a:ext>
            </a:extLst>
          </p:cNvPr>
          <p:cNvCxnSpPr>
            <a:cxnSpLocks/>
          </p:cNvCxnSpPr>
          <p:nvPr/>
        </p:nvCxnSpPr>
        <p:spPr>
          <a:xfrm flipH="1">
            <a:off x="2910840" y="2423160"/>
            <a:ext cx="3746210" cy="13333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714CED-55C1-63DF-C67B-CB4106CCAB9B}"/>
              </a:ext>
            </a:extLst>
          </p:cNvPr>
          <p:cNvCxnSpPr>
            <a:cxnSpLocks/>
          </p:cNvCxnSpPr>
          <p:nvPr/>
        </p:nvCxnSpPr>
        <p:spPr>
          <a:xfrm flipH="1">
            <a:off x="7056120" y="3756491"/>
            <a:ext cx="670560" cy="34672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C2D320-0B6E-3F30-8973-5D4ADF08BDA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845040" y="3756491"/>
            <a:ext cx="1826688" cy="38895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A76F26-5F1A-A6BB-790F-8CC9C50ADD99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0953133" y="2567783"/>
            <a:ext cx="4903030" cy="11887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80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31E17104-B687-DB32-DF9A-A79D42BA9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1EC9D247-9717-7EC9-6D5A-A258A70EE56C}"/>
              </a:ext>
            </a:extLst>
          </p:cNvPr>
          <p:cNvSpPr/>
          <p:nvPr/>
        </p:nvSpPr>
        <p:spPr>
          <a:xfrm rot="-5400000">
            <a:off x="4000502" y="-4000501"/>
            <a:ext cx="1028700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6C7888EE-7FC4-934D-595F-0E9FD2853A6E}"/>
              </a:ext>
            </a:extLst>
          </p:cNvPr>
          <p:cNvSpPr/>
          <p:nvPr/>
        </p:nvSpPr>
        <p:spPr>
          <a:xfrm rot="-5400000">
            <a:off x="4000502" y="-4000501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>
            <a:extLst>
              <a:ext uri="{FF2B5EF4-FFF2-40B4-BE49-F238E27FC236}">
                <a16:creationId xmlns:a16="http://schemas.microsoft.com/office/drawing/2014/main" id="{68539AE2-360F-BEF8-E0E9-3FD357DA0E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410574" y="2388743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91B0D43C-73F2-BD65-14D3-E53C8E9E9788}"/>
              </a:ext>
            </a:extLst>
          </p:cNvPr>
          <p:cNvSpPr txBox="1"/>
          <p:nvPr/>
        </p:nvSpPr>
        <p:spPr>
          <a:xfrm>
            <a:off x="7029660" y="199856"/>
            <a:ext cx="422867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Features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B1D7BA8-05AC-FB0E-206F-625EBEB6A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435" y="5343659"/>
            <a:ext cx="8763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altLang="en-US" sz="2000" b="1" i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F34271EC-9430-7925-A4A6-F4BE4E236F0A}"/>
              </a:ext>
            </a:extLst>
          </p:cNvPr>
          <p:cNvSpPr/>
          <p:nvPr/>
        </p:nvSpPr>
        <p:spPr>
          <a:xfrm>
            <a:off x="409041" y="1282437"/>
            <a:ext cx="4000623" cy="2162137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🔁</a:t>
            </a:r>
            <a:r>
              <a:rPr lang="en-US" sz="1800" b="1" dirty="0">
                <a:solidFill>
                  <a:srgbClr val="FFFF00"/>
                </a:solidFill>
              </a:rPr>
              <a:t>Remote Execution</a:t>
            </a:r>
          </a:p>
          <a:p>
            <a:pPr algn="ctr"/>
            <a:br>
              <a:rPr lang="en-US" dirty="0"/>
            </a:br>
            <a:r>
              <a:rPr lang="en-US" sz="1600" b="1" i="1" dirty="0"/>
              <a:t>Removes the need for costly cloud platforms like AWS/Colab.</a:t>
            </a:r>
            <a:endParaRPr lang="en-IN" sz="1600" b="1" i="1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C5783C9-8104-317B-82D6-DB0702549EB4}"/>
              </a:ext>
            </a:extLst>
          </p:cNvPr>
          <p:cNvSpPr/>
          <p:nvPr/>
        </p:nvSpPr>
        <p:spPr>
          <a:xfrm>
            <a:off x="322732" y="4254241"/>
            <a:ext cx="4433874" cy="2483661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🔒 </a:t>
            </a:r>
            <a:r>
              <a:rPr lang="en-US" sz="1800" b="1" dirty="0">
                <a:solidFill>
                  <a:srgbClr val="FFFF00"/>
                </a:solidFill>
              </a:rPr>
              <a:t>Zero-Knowledge Security</a:t>
            </a:r>
          </a:p>
          <a:p>
            <a:pPr algn="ctr"/>
            <a:br>
              <a:rPr lang="en-US" b="1" i="1" dirty="0"/>
            </a:br>
            <a:r>
              <a:rPr lang="en-US" sz="1600" b="1" i="1" dirty="0"/>
              <a:t>Ensures code privacy even during third-party execution.</a:t>
            </a:r>
            <a:endParaRPr lang="en-IN" sz="1600" b="1" i="1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B7FDD242-2F03-385F-E3CF-424A65635C2A}"/>
              </a:ext>
            </a:extLst>
          </p:cNvPr>
          <p:cNvSpPr/>
          <p:nvPr/>
        </p:nvSpPr>
        <p:spPr>
          <a:xfrm>
            <a:off x="371202" y="7440666"/>
            <a:ext cx="4411651" cy="2483660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/>
              <a:t>📦 </a:t>
            </a:r>
            <a:r>
              <a:rPr lang="en-IN" sz="1800" b="1" i="1" dirty="0">
                <a:solidFill>
                  <a:srgbClr val="FFFF00"/>
                </a:solidFill>
              </a:rPr>
              <a:t>Containerized Environment</a:t>
            </a:r>
          </a:p>
          <a:p>
            <a:pPr algn="ctr"/>
            <a:br>
              <a:rPr lang="en-IN" b="1" i="1" dirty="0"/>
            </a:br>
            <a:r>
              <a:rPr lang="en-IN" sz="1600" b="1" i="1" dirty="0"/>
              <a:t>Guarantees consistency, sandboxing, and platform independence</a:t>
            </a:r>
            <a:r>
              <a:rPr lang="en-IN" b="1" i="1" dirty="0"/>
              <a:t>.</a:t>
            </a:r>
            <a:endParaRPr lang="en-IN" sz="1600" b="1" i="1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BCEDCD3B-0A1E-6CF8-A387-E5D6538D36AA}"/>
              </a:ext>
            </a:extLst>
          </p:cNvPr>
          <p:cNvSpPr/>
          <p:nvPr/>
        </p:nvSpPr>
        <p:spPr>
          <a:xfrm>
            <a:off x="5542995" y="7452933"/>
            <a:ext cx="4380512" cy="2347900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FF00"/>
                </a:solidFill>
              </a:rPr>
              <a:t>💸 </a:t>
            </a:r>
            <a:r>
              <a:rPr lang="en-US" sz="1800" b="1" i="1" dirty="0">
                <a:solidFill>
                  <a:srgbClr val="FFFF00"/>
                </a:solidFill>
              </a:rPr>
              <a:t>Idle Resource Monetization</a:t>
            </a:r>
          </a:p>
          <a:p>
            <a:pPr algn="ctr"/>
            <a:br>
              <a:rPr lang="en-US" sz="1600" b="1" i="1" dirty="0"/>
            </a:br>
            <a:r>
              <a:rPr lang="en-US" sz="1600" b="1" i="1" dirty="0"/>
              <a:t>Empowers individuals with spare GPU/CPU to earn income securely.</a:t>
            </a:r>
            <a:endParaRPr lang="en-IN" sz="1600" b="1" i="1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B1470D9-4964-6819-132E-E9BB81A04D63}"/>
              </a:ext>
            </a:extLst>
          </p:cNvPr>
          <p:cNvSpPr/>
          <p:nvPr/>
        </p:nvSpPr>
        <p:spPr>
          <a:xfrm>
            <a:off x="8808856" y="4254241"/>
            <a:ext cx="4478353" cy="2726332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FF00"/>
                </a:solidFill>
              </a:rPr>
              <a:t>🧑‍💻 </a:t>
            </a:r>
            <a:r>
              <a:rPr lang="en-US" sz="1800" b="1" i="1" dirty="0">
                <a:solidFill>
                  <a:srgbClr val="FFFF00"/>
                </a:solidFill>
              </a:rPr>
              <a:t>Developer-Centric Tools</a:t>
            </a:r>
          </a:p>
          <a:p>
            <a:pPr algn="ctr"/>
            <a:br>
              <a:rPr lang="en-US" sz="1600" b="1" i="1" dirty="0"/>
            </a:br>
            <a:r>
              <a:rPr lang="en-US" sz="1600" b="1" i="1" dirty="0"/>
              <a:t>Seamless VS Code integration for submission, tracking, and result review — no setup hassle.</a:t>
            </a:r>
            <a:endParaRPr lang="en-IN" sz="1600" b="1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79B529-E2B5-4A4A-166C-9114A232D071}"/>
              </a:ext>
            </a:extLst>
          </p:cNvPr>
          <p:cNvCxnSpPr>
            <a:cxnSpLocks/>
          </p:cNvCxnSpPr>
          <p:nvPr/>
        </p:nvCxnSpPr>
        <p:spPr>
          <a:xfrm flipH="1">
            <a:off x="4260369" y="1192680"/>
            <a:ext cx="4923335" cy="34122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E68AA643-1E0F-7A20-7BB7-EEEB8BCE538F}"/>
              </a:ext>
            </a:extLst>
          </p:cNvPr>
          <p:cNvSpPr/>
          <p:nvPr/>
        </p:nvSpPr>
        <p:spPr>
          <a:xfrm>
            <a:off x="13521040" y="2117317"/>
            <a:ext cx="4478353" cy="7808348"/>
          </a:xfrm>
          <a:prstGeom prst="flowChartAlternateProcess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/>
              <a:t>🌟 </a:t>
            </a:r>
            <a:r>
              <a:rPr lang="en-IN" sz="1800" b="1" dirty="0"/>
              <a:t>What Makes CoreIT Novel?</a:t>
            </a:r>
            <a:br>
              <a:rPr lang="en-IN" sz="1600" b="1" dirty="0"/>
            </a:br>
            <a:endParaRPr lang="en-IN" sz="1600" b="1" dirty="0"/>
          </a:p>
          <a:p>
            <a:r>
              <a:rPr lang="en-IN" sz="1600" b="1" dirty="0"/>
              <a:t>🔐 Zero-Knowledge Proofs (ZKP) for Trustless Execution</a:t>
            </a:r>
            <a:br>
              <a:rPr lang="en-IN" sz="1600" dirty="0"/>
            </a:br>
            <a:r>
              <a:rPr lang="en-IN" sz="1600" dirty="0"/>
              <a:t>Ensures the lender never sees the raw code — enabling secure compute sharing </a:t>
            </a:r>
            <a:r>
              <a:rPr lang="en-IN" sz="1600" i="1" dirty="0"/>
              <a:t>without blind trust</a:t>
            </a:r>
            <a:r>
              <a:rPr lang="en-IN" sz="1600" dirty="0"/>
              <a:t>.</a:t>
            </a:r>
          </a:p>
          <a:p>
            <a:endParaRPr lang="en-IN" sz="1600" dirty="0"/>
          </a:p>
          <a:p>
            <a:r>
              <a:rPr lang="en-IN" sz="1600" b="1" dirty="0"/>
              <a:t>⛓ Solana-Based Immutable Logging</a:t>
            </a:r>
            <a:br>
              <a:rPr lang="en-IN" sz="1600" dirty="0"/>
            </a:br>
            <a:r>
              <a:rPr lang="en-IN" sz="1600" dirty="0"/>
              <a:t>Execution metadata is logged to blockchain for </a:t>
            </a:r>
            <a:r>
              <a:rPr lang="en-IN" sz="1600" b="1" dirty="0"/>
              <a:t>auditable, tamper-proof tracking</a:t>
            </a:r>
            <a:r>
              <a:rPr lang="en-IN" sz="1600" dirty="0"/>
              <a:t>.</a:t>
            </a:r>
          </a:p>
          <a:p>
            <a:endParaRPr lang="en-IN" sz="1600" dirty="0"/>
          </a:p>
          <a:p>
            <a:r>
              <a:rPr lang="en-IN" sz="1600" b="1" dirty="0"/>
              <a:t>💻 Monetization of Idle Personal Hardware</a:t>
            </a:r>
            <a:br>
              <a:rPr lang="en-IN" sz="1600" dirty="0"/>
            </a:br>
            <a:r>
              <a:rPr lang="en-IN" sz="1600" dirty="0"/>
              <a:t>Turns high-performance but underutilized PCs into </a:t>
            </a:r>
            <a:r>
              <a:rPr lang="en-IN" sz="1600" b="1" dirty="0"/>
              <a:t>income-generating nodes</a:t>
            </a:r>
            <a:r>
              <a:rPr lang="en-IN" sz="1600" dirty="0"/>
              <a:t> in a decentralized grid.</a:t>
            </a:r>
          </a:p>
          <a:p>
            <a:endParaRPr lang="en-IN" sz="1600" dirty="0"/>
          </a:p>
          <a:p>
            <a:r>
              <a:rPr lang="en-IN" sz="1600" b="1" dirty="0"/>
              <a:t>🧠 AI-Ready Infrastructure</a:t>
            </a:r>
            <a:br>
              <a:rPr lang="en-IN" sz="1600" dirty="0"/>
            </a:br>
            <a:r>
              <a:rPr lang="en-IN" sz="1600" dirty="0"/>
              <a:t>Designed with heavy workloads (AI training, 3D rendering) in mind — not just small code snippets.</a:t>
            </a:r>
          </a:p>
          <a:p>
            <a:endParaRPr lang="en-IN" sz="1600" dirty="0"/>
          </a:p>
          <a:p>
            <a:r>
              <a:rPr lang="en-IN" sz="1600" b="1" dirty="0"/>
              <a:t>🌐 Bridging Web2 UX with Web3 Infrastructure</a:t>
            </a:r>
            <a:br>
              <a:rPr lang="en-IN" sz="1600" dirty="0"/>
            </a:br>
            <a:r>
              <a:rPr lang="en-IN" sz="1600" dirty="0"/>
              <a:t>Smooth, app-like frontend (VS Code, React) built on cutting-edge blockchain and cryptographic backend.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37FB98-B3DE-6AE5-0506-0ACC80CD0D5F}"/>
              </a:ext>
            </a:extLst>
          </p:cNvPr>
          <p:cNvCxnSpPr>
            <a:cxnSpLocks/>
          </p:cNvCxnSpPr>
          <p:nvPr/>
        </p:nvCxnSpPr>
        <p:spPr>
          <a:xfrm flipH="1">
            <a:off x="4228873" y="1169838"/>
            <a:ext cx="4986523" cy="6538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A08319-6875-DA81-2F9A-3DF853049DEE}"/>
              </a:ext>
            </a:extLst>
          </p:cNvPr>
          <p:cNvCxnSpPr>
            <a:cxnSpLocks/>
            <a:stCxn id="108" idx="2"/>
            <a:endCxn id="2" idx="0"/>
          </p:cNvCxnSpPr>
          <p:nvPr/>
        </p:nvCxnSpPr>
        <p:spPr>
          <a:xfrm flipH="1">
            <a:off x="4406330" y="1215519"/>
            <a:ext cx="4737670" cy="11479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263528-3225-24DC-BFF0-4076E5093833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733251" y="1192679"/>
            <a:ext cx="1482145" cy="63944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716452-37A7-8AD4-81FA-8C13EA776B0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9183704" y="1215520"/>
            <a:ext cx="1864329" cy="3194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Google Shape;108;p3">
            <a:extLst>
              <a:ext uri="{FF2B5EF4-FFF2-40B4-BE49-F238E27FC236}">
                <a16:creationId xmlns:a16="http://schemas.microsoft.com/office/drawing/2014/main" id="{324BC3F1-886D-F01A-1427-BFF326430A2F}"/>
              </a:ext>
            </a:extLst>
          </p:cNvPr>
          <p:cNvSpPr txBox="1"/>
          <p:nvPr/>
        </p:nvSpPr>
        <p:spPr>
          <a:xfrm>
            <a:off x="13444268" y="266117"/>
            <a:ext cx="422867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Novelity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C0A87F6-5068-7410-2B75-6F19C03F205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5760217" y="1169838"/>
            <a:ext cx="0" cy="9474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11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4647839D-BE53-5255-6FCD-E0CC5A480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>
            <a:extLst>
              <a:ext uri="{FF2B5EF4-FFF2-40B4-BE49-F238E27FC236}">
                <a16:creationId xmlns:a16="http://schemas.microsoft.com/office/drawing/2014/main" id="{2032AB17-A178-CDEC-E902-85FBF3B3CB23}"/>
              </a:ext>
            </a:extLst>
          </p:cNvPr>
          <p:cNvSpPr/>
          <p:nvPr/>
        </p:nvSpPr>
        <p:spPr>
          <a:xfrm rot="-5400000">
            <a:off x="4000502" y="-4000501"/>
            <a:ext cx="1028700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>
            <a:extLst>
              <a:ext uri="{FF2B5EF4-FFF2-40B4-BE49-F238E27FC236}">
                <a16:creationId xmlns:a16="http://schemas.microsoft.com/office/drawing/2014/main" id="{AACF4E0F-B76B-71AA-5FA9-98FDF9420B82}"/>
              </a:ext>
            </a:extLst>
          </p:cNvPr>
          <p:cNvSpPr/>
          <p:nvPr/>
        </p:nvSpPr>
        <p:spPr>
          <a:xfrm rot="-5400000">
            <a:off x="4000499" y="-4020968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>
            <a:extLst>
              <a:ext uri="{FF2B5EF4-FFF2-40B4-BE49-F238E27FC236}">
                <a16:creationId xmlns:a16="http://schemas.microsoft.com/office/drawing/2014/main" id="{73E2B540-5C0A-9821-D5F9-01A1FCC179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410574" y="2388743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>
            <a:extLst>
              <a:ext uri="{FF2B5EF4-FFF2-40B4-BE49-F238E27FC236}">
                <a16:creationId xmlns:a16="http://schemas.microsoft.com/office/drawing/2014/main" id="{A0F3C0B0-A315-70ED-0772-5DC9B7BE65E4}"/>
              </a:ext>
            </a:extLst>
          </p:cNvPr>
          <p:cNvSpPr txBox="1"/>
          <p:nvPr/>
        </p:nvSpPr>
        <p:spPr>
          <a:xfrm>
            <a:off x="6345011" y="1537782"/>
            <a:ext cx="396527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 Black" panose="020B0A04020102020204" pitchFamily="34" charset="0"/>
              </a:rPr>
              <a:t>Known Drawbacks</a:t>
            </a:r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C66AFD6-A698-35F3-971E-4C9A665C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435" y="5343659"/>
            <a:ext cx="8763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altLang="en-US" sz="2000" b="1" i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A009044E-0089-62A8-53F2-0D8884B8D90E}"/>
              </a:ext>
            </a:extLst>
          </p:cNvPr>
          <p:cNvSpPr/>
          <p:nvPr/>
        </p:nvSpPr>
        <p:spPr>
          <a:xfrm>
            <a:off x="179388" y="2840016"/>
            <a:ext cx="5301328" cy="2162137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📶 </a:t>
            </a:r>
            <a:r>
              <a:rPr lang="en-US" sz="1600" b="1" i="1" dirty="0">
                <a:solidFill>
                  <a:srgbClr val="FFFF00"/>
                </a:solidFill>
              </a:rPr>
              <a:t>Dependency on Stable Internet</a:t>
            </a:r>
          </a:p>
          <a:p>
            <a:pPr algn="ctr"/>
            <a:endParaRPr lang="en-US" b="1" i="1" dirty="0">
              <a:solidFill>
                <a:srgbClr val="FFFF00"/>
              </a:solidFill>
            </a:endParaRPr>
          </a:p>
          <a:p>
            <a:pPr algn="ctr"/>
            <a:r>
              <a:rPr lang="en-US" b="1" i="1" dirty="0"/>
              <a:t>Remote execution relies on reliable, fast internet at both client and lender ends — a bottleneck in low-connectivity regions.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46FB3E2C-3B91-6292-2625-6F75D5269ADA}"/>
              </a:ext>
            </a:extLst>
          </p:cNvPr>
          <p:cNvSpPr/>
          <p:nvPr/>
        </p:nvSpPr>
        <p:spPr>
          <a:xfrm>
            <a:off x="5131315" y="7997953"/>
            <a:ext cx="5704125" cy="1932662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📦 </a:t>
            </a:r>
            <a:r>
              <a:rPr lang="en-US" sz="1600" b="1" i="1" dirty="0">
                <a:solidFill>
                  <a:srgbClr val="FFFF00"/>
                </a:solidFill>
              </a:rPr>
              <a:t>Execution Latency &amp; Cold Starts</a:t>
            </a:r>
          </a:p>
          <a:p>
            <a:pPr algn="ctr"/>
            <a:endParaRPr lang="en-US" sz="1600" b="1" i="1" dirty="0">
              <a:solidFill>
                <a:srgbClr val="FFFF00"/>
              </a:solidFill>
            </a:endParaRPr>
          </a:p>
          <a:p>
            <a:pPr algn="ctr"/>
            <a:r>
              <a:rPr lang="en-US" b="1" i="1" dirty="0"/>
              <a:t>Docker container pull and spin-up time can cause delays, especially for large model/codebases.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EA11B2-517E-2758-936F-53B1CE7719E1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7983378" y="2199371"/>
            <a:ext cx="0" cy="59090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Google Shape;108;p3">
            <a:extLst>
              <a:ext uri="{FF2B5EF4-FFF2-40B4-BE49-F238E27FC236}">
                <a16:creationId xmlns:a16="http://schemas.microsoft.com/office/drawing/2014/main" id="{12096115-4043-6F48-6192-7C557E75ED46}"/>
              </a:ext>
            </a:extLst>
          </p:cNvPr>
          <p:cNvSpPr txBox="1"/>
          <p:nvPr/>
        </p:nvSpPr>
        <p:spPr>
          <a:xfrm>
            <a:off x="3194790" y="119845"/>
            <a:ext cx="1189842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Drawback &amp; Showstoppers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FF91FB53-16B4-1B0D-C012-BA0F310E6105}"/>
              </a:ext>
            </a:extLst>
          </p:cNvPr>
          <p:cNvSpPr/>
          <p:nvPr/>
        </p:nvSpPr>
        <p:spPr>
          <a:xfrm>
            <a:off x="192747" y="6044211"/>
            <a:ext cx="6019496" cy="1953742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b="1" i="1" dirty="0"/>
              <a:t>🧱 </a:t>
            </a:r>
            <a:r>
              <a:rPr lang="en-US" sz="1600" b="1" i="1" dirty="0">
                <a:solidFill>
                  <a:srgbClr val="FFFF00"/>
                </a:solidFill>
              </a:rPr>
              <a:t>Limited Device Availability at Scale</a:t>
            </a:r>
          </a:p>
          <a:p>
            <a:pPr algn="ctr"/>
            <a:endParaRPr lang="en-US" sz="1600" b="1" i="1" dirty="0">
              <a:solidFill>
                <a:srgbClr val="FFFF00"/>
              </a:solidFill>
            </a:endParaRPr>
          </a:p>
          <a:p>
            <a:pPr algn="ctr"/>
            <a:r>
              <a:rPr lang="en-US" b="1" i="1" dirty="0"/>
              <a:t>As user demand grows, lender supply may not always match, especially for GPU-intensive tasks.</a:t>
            </a:r>
          </a:p>
          <a:p>
            <a:pPr algn="ctr"/>
            <a:endParaRPr lang="en-US" b="1" i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343BD7-6633-4156-4091-8F46E4A66D15}"/>
              </a:ext>
            </a:extLst>
          </p:cNvPr>
          <p:cNvCxnSpPr>
            <a:cxnSpLocks/>
          </p:cNvCxnSpPr>
          <p:nvPr/>
        </p:nvCxnSpPr>
        <p:spPr>
          <a:xfrm flipH="1">
            <a:off x="5476294" y="2289047"/>
            <a:ext cx="2507084" cy="4036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0ED6F6-E7FC-BBC4-1536-24E4C6CF81FA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5476298" y="2233361"/>
            <a:ext cx="2507080" cy="16877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Google Shape;108;p3">
            <a:extLst>
              <a:ext uri="{FF2B5EF4-FFF2-40B4-BE49-F238E27FC236}">
                <a16:creationId xmlns:a16="http://schemas.microsoft.com/office/drawing/2014/main" id="{52590BC2-DCBB-EA6B-2667-1CE6D4D953C2}"/>
              </a:ext>
            </a:extLst>
          </p:cNvPr>
          <p:cNvSpPr txBox="1"/>
          <p:nvPr/>
        </p:nvSpPr>
        <p:spPr>
          <a:xfrm>
            <a:off x="8392210" y="1555869"/>
            <a:ext cx="1189842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rial Black" panose="020B0A04020102020204" pitchFamily="34" charset="0"/>
              </a:rPr>
              <a:t>Potential Showstoppers</a:t>
            </a:r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1F88A2C7-193C-6CB5-F8EB-4526FAA98C66}"/>
              </a:ext>
            </a:extLst>
          </p:cNvPr>
          <p:cNvSpPr/>
          <p:nvPr/>
        </p:nvSpPr>
        <p:spPr>
          <a:xfrm>
            <a:off x="8801573" y="3751523"/>
            <a:ext cx="5704125" cy="1932662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FF00"/>
                </a:solidFill>
              </a:rPr>
              <a:t>🧾 Legal &amp; Compliance Barriers</a:t>
            </a:r>
          </a:p>
          <a:p>
            <a:pPr algn="ctr"/>
            <a:endParaRPr lang="en-US" b="1" i="1" dirty="0"/>
          </a:p>
          <a:p>
            <a:pPr algn="ctr"/>
            <a:r>
              <a:rPr lang="en-US" b="1" i="1" dirty="0"/>
              <a:t>Running unverified code on personal hardware may face regional legal restrictions or violate system warranties.</a:t>
            </a:r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AD6245DC-887C-5E27-1802-51B9F8E618F4}"/>
              </a:ext>
            </a:extLst>
          </p:cNvPr>
          <p:cNvSpPr/>
          <p:nvPr/>
        </p:nvSpPr>
        <p:spPr>
          <a:xfrm>
            <a:off x="12391366" y="5704652"/>
            <a:ext cx="5704125" cy="1932662"/>
          </a:xfrm>
          <a:prstGeom prst="cloud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FF00"/>
                </a:solidFill>
              </a:rPr>
              <a:t>🔗 Blockchain Scalability &amp; Cost</a:t>
            </a:r>
          </a:p>
          <a:p>
            <a:pPr algn="ctr"/>
            <a:endParaRPr lang="en-US" b="1" i="1" dirty="0"/>
          </a:p>
          <a:p>
            <a:pPr algn="ctr"/>
            <a:r>
              <a:rPr lang="en-US" b="1" i="1" dirty="0"/>
              <a:t>Relying on networks like Solana for on-chain logging can hit fee spikes or congestion during peak loads.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46716A-6A5B-BB56-D5B3-AD64117AE2FB}"/>
              </a:ext>
            </a:extLst>
          </p:cNvPr>
          <p:cNvCxnSpPr>
            <a:cxnSpLocks/>
          </p:cNvCxnSpPr>
          <p:nvPr/>
        </p:nvCxnSpPr>
        <p:spPr>
          <a:xfrm>
            <a:off x="14176800" y="2091434"/>
            <a:ext cx="1749000" cy="35927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EC7D03-94D3-69F4-8B97-7B0EBD2ECCF4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11653636" y="2106686"/>
            <a:ext cx="2523160" cy="17553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75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4000500" y="-4000502"/>
            <a:ext cx="10287001" cy="18287999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4000500" y="-4000502"/>
            <a:ext cx="10286999" cy="18287999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2932421" y="3188881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1000</Words>
  <Application>Microsoft Office PowerPoint</Application>
  <PresentationFormat>Custom</PresentationFormat>
  <Paragraphs>135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MV Boli</vt:lpstr>
      <vt:lpstr>Arial Black</vt:lpstr>
      <vt:lpstr>Calibri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Zodrick John</dc:creator>
  <cp:lastModifiedBy>Zodrick John</cp:lastModifiedBy>
  <cp:revision>5</cp:revision>
  <dcterms:created xsi:type="dcterms:W3CDTF">2006-08-16T00:00:00Z</dcterms:created>
  <dcterms:modified xsi:type="dcterms:W3CDTF">2025-06-28T10:41:48Z</dcterms:modified>
</cp:coreProperties>
</file>